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9" d="100"/>
          <a:sy n="79" d="100"/>
        </p:scale>
        <p:origin x="80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0086-AF54-4AC7-B594-888EB77C158C}" type="datetimeFigureOut">
              <a:rPr kumimoji="1" lang="ja-JP" altLang="en-US" smtClean="0"/>
              <a:t>2018/9/27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9709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0086-AF54-4AC7-B594-888EB77C158C}" type="datetimeFigureOut">
              <a:rPr kumimoji="1" lang="ja-JP" altLang="en-US" smtClean="0"/>
              <a:t>2018/9/27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0207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0086-AF54-4AC7-B594-888EB77C158C}" type="datetimeFigureOut">
              <a:rPr kumimoji="1" lang="ja-JP" altLang="en-US" smtClean="0"/>
              <a:t>2018/9/27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50413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0086-AF54-4AC7-B594-888EB77C158C}" type="datetimeFigureOut">
              <a:rPr kumimoji="1" lang="ja-JP" altLang="en-US" smtClean="0"/>
              <a:t>2018/9/27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6248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0086-AF54-4AC7-B594-888EB77C158C}" type="datetimeFigureOut">
              <a:rPr kumimoji="1" lang="ja-JP" altLang="en-US" smtClean="0"/>
              <a:t>2018/9/27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0573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0086-AF54-4AC7-B594-888EB77C158C}" type="datetimeFigureOut">
              <a:rPr kumimoji="1" lang="ja-JP" altLang="en-US" smtClean="0"/>
              <a:t>2018/9/27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6619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0086-AF54-4AC7-B594-888EB77C158C}" type="datetimeFigureOut">
              <a:rPr kumimoji="1" lang="ja-JP" altLang="en-US" smtClean="0"/>
              <a:t>2018/9/27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8832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0086-AF54-4AC7-B594-888EB77C158C}" type="datetimeFigureOut">
              <a:rPr kumimoji="1" lang="ja-JP" altLang="en-US" smtClean="0"/>
              <a:t>2018/9/27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9555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0086-AF54-4AC7-B594-888EB77C158C}" type="datetimeFigureOut">
              <a:rPr kumimoji="1" lang="ja-JP" altLang="en-US" smtClean="0"/>
              <a:t>2018/9/27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1888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0086-AF54-4AC7-B594-888EB77C158C}" type="datetimeFigureOut">
              <a:rPr kumimoji="1" lang="ja-JP" altLang="en-US" smtClean="0"/>
              <a:t>2018/9/27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6486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0086-AF54-4AC7-B594-888EB77C158C}" type="datetimeFigureOut">
              <a:rPr kumimoji="1" lang="ja-JP" altLang="en-US" smtClean="0"/>
              <a:t>2018/9/27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3237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EB0086-AF54-4AC7-B594-888EB77C158C}" type="datetimeFigureOut">
              <a:rPr kumimoji="1" lang="ja-JP" altLang="en-US" smtClean="0"/>
              <a:t>2018/9/27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D79868-B473-4E53-93E9-7211F9D7FC0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1774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テキスト ボックス 8"/>
          <p:cNvSpPr txBox="1"/>
          <p:nvPr/>
        </p:nvSpPr>
        <p:spPr>
          <a:xfrm>
            <a:off x="3579563" y="175605"/>
            <a:ext cx="4711700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altLang="ja-JP" sz="48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Roadmap</a:t>
            </a:r>
            <a:endParaRPr lang="en-US" altLang="ja-JP" sz="4800" dirty="0">
              <a:solidFill>
                <a:schemeClr val="bg1"/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algn="ctr">
              <a:lnSpc>
                <a:spcPct val="80000"/>
              </a:lnSpc>
            </a:pPr>
            <a:endParaRPr lang="en-US" altLang="ja-JP" sz="4800" dirty="0">
              <a:solidFill>
                <a:schemeClr val="bg1"/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484973" y="891846"/>
            <a:ext cx="11226662" cy="5656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0" indent="-914400">
              <a:lnSpc>
                <a:spcPct val="80000"/>
              </a:lnSpc>
              <a:buAutoNum type="arabicPeriod"/>
            </a:pPr>
            <a:r>
              <a:rPr lang="en-US" altLang="ja-JP" sz="40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Sentiment tweet posting in native app;   Nov 2018 </a:t>
            </a:r>
          </a:p>
          <a:p>
            <a:pPr marL="914400" indent="-914400">
              <a:lnSpc>
                <a:spcPct val="80000"/>
              </a:lnSpc>
            </a:pPr>
            <a:r>
              <a:rPr lang="en-US" altLang="ja-JP" sz="40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 </a:t>
            </a:r>
            <a:r>
              <a:rPr lang="en-US" altLang="ja-JP" sz="32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      	</a:t>
            </a:r>
            <a:r>
              <a:rPr lang="en-US" altLang="ja-JP" sz="3200" dirty="0" smtClean="0">
                <a:solidFill>
                  <a:schemeClr val="bg1">
                    <a:lumMod val="7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People can post the sentiment using twitter in native app </a:t>
            </a:r>
            <a:r>
              <a:rPr lang="en-US" altLang="ja-JP" sz="3200" dirty="0" smtClean="0">
                <a:solidFill>
                  <a:schemeClr val="bg1">
                    <a:lumMod val="7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and followers </a:t>
            </a:r>
            <a:r>
              <a:rPr lang="en-US" altLang="ja-JP" sz="3200" dirty="0" smtClean="0">
                <a:solidFill>
                  <a:schemeClr val="bg1">
                    <a:lumMod val="7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access the link, visit </a:t>
            </a:r>
            <a:r>
              <a:rPr lang="en-US" altLang="ja-JP" sz="3200" dirty="0" smtClean="0">
                <a:solidFill>
                  <a:schemeClr val="bg1">
                    <a:lumMod val="7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the place in VR mode and download the native app. This function cause </a:t>
            </a:r>
            <a:r>
              <a:rPr lang="en-US" altLang="ja-JP" sz="3200" dirty="0" smtClean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positive feedback of recognition about our project. </a:t>
            </a:r>
            <a:r>
              <a:rPr lang="en-US" altLang="ja-JP" sz="3200" dirty="0" smtClean="0">
                <a:solidFill>
                  <a:schemeClr val="bg1">
                    <a:lumMod val="7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We will call it</a:t>
            </a:r>
            <a:r>
              <a:rPr lang="en-US" altLang="ja-JP" sz="3200" dirty="0" smtClean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“SIAR ecosystem.”</a:t>
            </a:r>
          </a:p>
          <a:p>
            <a:pPr marL="914400" indent="-914400">
              <a:lnSpc>
                <a:spcPct val="80000"/>
              </a:lnSpc>
            </a:pPr>
            <a:endParaRPr lang="en-US" altLang="ja-JP" sz="3200" dirty="0" smtClean="0">
              <a:solidFill>
                <a:schemeClr val="bg1"/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 marL="914400" indent="-914400">
              <a:lnSpc>
                <a:spcPct val="80000"/>
              </a:lnSpc>
              <a:buAutoNum type="arabicPeriod" startAt="2"/>
            </a:pPr>
            <a:r>
              <a:rPr lang="en-US" altLang="ja-JP" sz="40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More Data Visualized in the sky;    Feb 2019</a:t>
            </a:r>
          </a:p>
          <a:p>
            <a:pPr>
              <a:lnSpc>
                <a:spcPct val="80000"/>
              </a:lnSpc>
            </a:pPr>
            <a:r>
              <a:rPr lang="en-US" altLang="ja-JP" sz="32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        	</a:t>
            </a:r>
            <a:r>
              <a:rPr lang="en-US" altLang="ja-JP" sz="32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Currently we extract data from twitter, </a:t>
            </a:r>
            <a:r>
              <a:rPr lang="en-US" altLang="ja-JP" sz="32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we will show more information such as </a:t>
            </a:r>
            <a:r>
              <a:rPr lang="en-US" altLang="ja-JP" sz="3200" dirty="0" smtClean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hazard map </a:t>
            </a:r>
          </a:p>
          <a:p>
            <a:pPr>
              <a:lnSpc>
                <a:spcPct val="80000"/>
              </a:lnSpc>
            </a:pPr>
            <a:r>
              <a:rPr lang="en-US" altLang="ja-JP" sz="3200" dirty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  <a:r>
              <a:rPr lang="en-US" altLang="ja-JP" sz="3200" dirty="0" smtClean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	</a:t>
            </a:r>
            <a:r>
              <a:rPr lang="en-US" altLang="ja-JP" sz="3200" dirty="0" smtClean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and criminal rates</a:t>
            </a:r>
            <a:r>
              <a:rPr lang="en-US" altLang="ja-JP" sz="32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.</a:t>
            </a:r>
            <a:r>
              <a:rPr lang="en-US" altLang="ja-JP" sz="32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  <a:r>
              <a:rPr lang="en-US" altLang="ja-JP" sz="32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People can recognize such important information as</a:t>
            </a:r>
            <a:r>
              <a:rPr lang="en-US" altLang="ja-JP" sz="32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  <a:r>
              <a:rPr lang="en-US" altLang="ja-JP" sz="3200" dirty="0" smtClean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body experience </a:t>
            </a:r>
          </a:p>
          <a:p>
            <a:pPr>
              <a:lnSpc>
                <a:spcPct val="80000"/>
              </a:lnSpc>
            </a:pPr>
            <a:r>
              <a:rPr lang="en-US" altLang="ja-JP" sz="3200" dirty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	</a:t>
            </a:r>
            <a:r>
              <a:rPr lang="en-US" altLang="ja-JP" sz="3200" dirty="0" smtClean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connected to real place</a:t>
            </a:r>
            <a:r>
              <a:rPr lang="en-US" altLang="ja-JP" sz="32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  <a:r>
              <a:rPr lang="en-US" altLang="ja-JP" sz="32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in AR. </a:t>
            </a:r>
          </a:p>
          <a:p>
            <a:pPr>
              <a:lnSpc>
                <a:spcPct val="80000"/>
              </a:lnSpc>
            </a:pPr>
            <a:endParaRPr lang="en-US" altLang="ja-JP" sz="3200" dirty="0" smtClean="0">
              <a:solidFill>
                <a:schemeClr val="bg1"/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  <a:p>
            <a:pPr>
              <a:lnSpc>
                <a:spcPct val="80000"/>
              </a:lnSpc>
            </a:pPr>
            <a:r>
              <a:rPr lang="en-US" altLang="ja-JP" sz="44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3.	Open API for Data Visualization in AR;   April 2019 </a:t>
            </a:r>
          </a:p>
          <a:p>
            <a:pPr>
              <a:lnSpc>
                <a:spcPct val="80000"/>
              </a:lnSpc>
            </a:pPr>
            <a:r>
              <a:rPr lang="en-US" altLang="ja-JP" sz="32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	</a:t>
            </a:r>
            <a:r>
              <a:rPr lang="en-US" altLang="ja-JP" sz="32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We will provide API for anyone who visualize data in the sky of AR.</a:t>
            </a:r>
          </a:p>
          <a:p>
            <a:pPr>
              <a:lnSpc>
                <a:spcPct val="80000"/>
              </a:lnSpc>
            </a:pPr>
            <a:r>
              <a:rPr lang="en-US" altLang="ja-JP" sz="3200" dirty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	</a:t>
            </a:r>
            <a:r>
              <a:rPr lang="en-US" altLang="ja-JP" sz="32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Our project will become </a:t>
            </a:r>
            <a:r>
              <a:rPr lang="en-US" altLang="ja-JP" sz="3200" dirty="0" smtClean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 </a:t>
            </a:r>
            <a:r>
              <a:rPr lang="en-US" altLang="ja-JP" sz="3200" dirty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special </a:t>
            </a:r>
            <a:r>
              <a:rPr lang="en-US" altLang="ja-JP" sz="3200" dirty="0" smtClean="0">
                <a:solidFill>
                  <a:srgbClr val="FF0000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platform for data visualization</a:t>
            </a:r>
            <a:r>
              <a:rPr lang="en-US" altLang="ja-JP" sz="32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in AR.</a:t>
            </a:r>
            <a:endParaRPr lang="en-US" altLang="ja-JP" sz="3200" dirty="0">
              <a:solidFill>
                <a:schemeClr val="bg1">
                  <a:lumMod val="65000"/>
                </a:schemeClr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8465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6"/>
          <p:cNvSpPr txBox="1"/>
          <p:nvPr/>
        </p:nvSpPr>
        <p:spPr>
          <a:xfrm>
            <a:off x="714371" y="5367855"/>
            <a:ext cx="10732562" cy="1471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80000"/>
              </a:lnSpc>
            </a:pP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People visit the </a:t>
            </a:r>
            <a:r>
              <a:rPr lang="en-US" altLang="ja-JP" sz="1600" dirty="0" smtClean="0">
                <a:solidFill>
                  <a:schemeClr val="bg1">
                    <a:lumMod val="95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AR</a:t>
            </a: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space, </a:t>
            </a: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can </a:t>
            </a:r>
            <a:r>
              <a:rPr lang="en-US" altLang="ja-JP" sz="1600" dirty="0" smtClean="0">
                <a:solidFill>
                  <a:schemeClr val="bg1">
                    <a:lumMod val="95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see </a:t>
            </a:r>
            <a:r>
              <a:rPr lang="en-US" altLang="ja-JP" sz="1600" dirty="0" smtClean="0">
                <a:solidFill>
                  <a:schemeClr val="bg1">
                    <a:lumMod val="95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sentiments </a:t>
            </a:r>
            <a:r>
              <a:rPr lang="en-US" altLang="ja-JP" sz="1600" dirty="0" smtClean="0">
                <a:solidFill>
                  <a:schemeClr val="bg1">
                    <a:lumMod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and</a:t>
            </a:r>
            <a:r>
              <a:rPr lang="en-US" altLang="ja-JP" sz="1600" dirty="0" smtClean="0">
                <a:solidFill>
                  <a:schemeClr val="bg1">
                    <a:lumMod val="95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also can </a:t>
            </a:r>
            <a:r>
              <a:rPr lang="en-US" altLang="ja-JP" sz="1600" dirty="0" smtClean="0">
                <a:solidFill>
                  <a:schemeClr val="bg1">
                    <a:lumMod val="95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tweet</a:t>
            </a: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the sentiment by app.</a:t>
            </a:r>
          </a:p>
          <a:p>
            <a:pPr algn="ctr">
              <a:lnSpc>
                <a:spcPct val="80000"/>
              </a:lnSpc>
            </a:pP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App provides easy way to post sentiments, </a:t>
            </a:r>
            <a:r>
              <a:rPr lang="en-US" altLang="ja-JP" sz="1600" dirty="0" smtClean="0">
                <a:solidFill>
                  <a:schemeClr val="bg1">
                    <a:lumMod val="95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face recognition </a:t>
            </a: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or </a:t>
            </a:r>
            <a:r>
              <a:rPr lang="en-US" altLang="ja-JP" sz="1600" dirty="0" smtClean="0">
                <a:solidFill>
                  <a:schemeClr val="bg1">
                    <a:lumMod val="95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clicking</a:t>
            </a: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the face mark.</a:t>
            </a:r>
          </a:p>
          <a:p>
            <a:pPr algn="ctr">
              <a:lnSpc>
                <a:spcPct val="80000"/>
              </a:lnSpc>
            </a:pP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Followers can </a:t>
            </a:r>
            <a:r>
              <a:rPr lang="en-US" altLang="ja-JP" sz="1600" dirty="0" smtClean="0">
                <a:solidFill>
                  <a:schemeClr val="bg1"/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visit</a:t>
            </a: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the captured AR space with Google Street View image, </a:t>
            </a:r>
          </a:p>
          <a:p>
            <a:pPr algn="ctr">
              <a:lnSpc>
                <a:spcPct val="80000"/>
              </a:lnSpc>
            </a:pP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and the follower can see the other picture taken only for the people who find the sentiment there.</a:t>
            </a:r>
          </a:p>
          <a:p>
            <a:pPr algn="ctr">
              <a:lnSpc>
                <a:spcPct val="80000"/>
              </a:lnSpc>
            </a:pPr>
            <a:r>
              <a:rPr kumimoji="1"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And they are invited to </a:t>
            </a:r>
            <a:r>
              <a:rPr kumimoji="1" lang="en-US" altLang="ja-JP" sz="1600" dirty="0" smtClean="0">
                <a:solidFill>
                  <a:schemeClr val="bg1">
                    <a:lumMod val="95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our project </a:t>
            </a:r>
            <a:r>
              <a:rPr kumimoji="1" lang="en-US" altLang="ja-JP" sz="1600" dirty="0" smtClean="0">
                <a:solidFill>
                  <a:schemeClr val="bg1">
                    <a:lumMod val="95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page</a:t>
            </a:r>
            <a:r>
              <a:rPr kumimoji="1"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and can </a:t>
            </a:r>
            <a:r>
              <a:rPr kumimoji="1" lang="en-US" altLang="ja-JP" sz="1600" dirty="0" smtClean="0">
                <a:solidFill>
                  <a:schemeClr val="bg1">
                    <a:lumMod val="95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download the app</a:t>
            </a:r>
            <a:r>
              <a:rPr kumimoji="1"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.</a:t>
            </a:r>
          </a:p>
          <a:p>
            <a:pPr algn="ctr">
              <a:lnSpc>
                <a:spcPct val="80000"/>
              </a:lnSpc>
            </a:pP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This is an ecosystem </a:t>
            </a: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producing </a:t>
            </a: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many </a:t>
            </a:r>
            <a:r>
              <a:rPr lang="en-US" altLang="ja-JP" sz="1600" dirty="0" smtClean="0">
                <a:solidFill>
                  <a:schemeClr val="bg1">
                    <a:lumMod val="95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posted sentiments</a:t>
            </a: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 </a:t>
            </a: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and </a:t>
            </a: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users</a:t>
            </a:r>
          </a:p>
          <a:p>
            <a:pPr algn="ctr">
              <a:lnSpc>
                <a:spcPct val="80000"/>
              </a:lnSpc>
            </a:pPr>
            <a:r>
              <a:rPr lang="en-US" altLang="ja-JP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</a:t>
            </a:r>
            <a:r>
              <a:rPr kumimoji="1"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 </a:t>
            </a:r>
            <a:r>
              <a:rPr kumimoji="1" lang="en-US" altLang="ja-JP" sz="1600" dirty="0" smtClean="0">
                <a:solidFill>
                  <a:schemeClr val="bg1">
                    <a:lumMod val="95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positive feedback phenomenon</a:t>
            </a:r>
            <a:r>
              <a:rPr kumimoji="1"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.</a:t>
            </a:r>
            <a:endParaRPr kumimoji="1" lang="ja-JP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Javanese Text" panose="02000000000000000000" pitchFamily="2" charset="0"/>
              <a:cs typeface="Microsoft Himalaya" panose="01010100010101010101" pitchFamily="2" charset="0"/>
            </a:endParaRPr>
          </a:p>
        </p:txBody>
      </p:sp>
      <p:sp>
        <p:nvSpPr>
          <p:cNvPr id="3" name="テキスト ボックス 6"/>
          <p:cNvSpPr txBox="1"/>
          <p:nvPr/>
        </p:nvSpPr>
        <p:spPr>
          <a:xfrm>
            <a:off x="2076032" y="4816482"/>
            <a:ext cx="8102256" cy="537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80000"/>
              </a:lnSpc>
            </a:pPr>
            <a:r>
              <a:rPr lang="en-US" altLang="ja-JP" sz="34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</a:t>
            </a:r>
            <a:r>
              <a:rPr lang="en-US" altLang="ja-JP" sz="3400" dirty="0" smtClean="0">
                <a:solidFill>
                  <a:schemeClr val="bg1">
                    <a:lumMod val="7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I</a:t>
            </a:r>
            <a:r>
              <a:rPr lang="en-US" altLang="ja-JP" sz="3400" dirty="0" smtClean="0">
                <a:solidFill>
                  <a:schemeClr val="bg1">
                    <a:lumMod val="8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A</a:t>
            </a:r>
            <a:r>
              <a:rPr lang="en-US" altLang="ja-JP" sz="3400" dirty="0" smtClean="0">
                <a:solidFill>
                  <a:schemeClr val="bg1">
                    <a:lumMod val="9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R </a:t>
            </a:r>
            <a:r>
              <a:rPr lang="en-US" altLang="ja-JP" sz="3400" dirty="0" smtClean="0">
                <a:solidFill>
                  <a:schemeClr val="bg1">
                    <a:lumMod val="9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(Sentiments In AR) </a:t>
            </a:r>
            <a:r>
              <a:rPr lang="en-US" altLang="ja-JP" sz="3400" dirty="0" smtClean="0">
                <a:solidFill>
                  <a:schemeClr val="bg1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eco</a:t>
            </a:r>
            <a:r>
              <a:rPr lang="en-US" altLang="ja-JP" sz="3400" dirty="0" smtClean="0">
                <a:solidFill>
                  <a:schemeClr val="bg1">
                    <a:lumMod val="9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sy</a:t>
            </a:r>
            <a:r>
              <a:rPr lang="en-US" altLang="ja-JP" sz="3400" dirty="0" smtClean="0">
                <a:solidFill>
                  <a:schemeClr val="bg1">
                    <a:lumMod val="8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st</a:t>
            </a:r>
            <a:r>
              <a:rPr lang="en-US" altLang="ja-JP" sz="3400" dirty="0" smtClean="0">
                <a:solidFill>
                  <a:schemeClr val="bg1">
                    <a:lumMod val="7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e</a:t>
            </a:r>
            <a:r>
              <a:rPr lang="en-US" altLang="ja-JP" sz="34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m</a:t>
            </a:r>
            <a:endParaRPr kumimoji="1" lang="ja-JP" altLang="en-US" sz="3400" dirty="0">
              <a:solidFill>
                <a:schemeClr val="bg1">
                  <a:lumMod val="65000"/>
                </a:schemeClr>
              </a:solidFill>
              <a:latin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 rotWithShape="1">
          <a:blip r:embed="rId2"/>
          <a:srcRect l="34" t="10061" r="49299" b="16969"/>
          <a:stretch/>
        </p:blipFill>
        <p:spPr>
          <a:xfrm>
            <a:off x="1476801" y="1780700"/>
            <a:ext cx="1373148" cy="1307024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 rotWithShape="1">
          <a:blip r:embed="rId3"/>
          <a:srcRect l="31218" t="56240" r="36790" b="30322"/>
          <a:stretch/>
        </p:blipFill>
        <p:spPr>
          <a:xfrm>
            <a:off x="1460850" y="3060825"/>
            <a:ext cx="1407782" cy="382711"/>
          </a:xfrm>
          <a:prstGeom prst="rect">
            <a:avLst/>
          </a:prstGeom>
        </p:spPr>
      </p:pic>
      <p:pic>
        <p:nvPicPr>
          <p:cNvPr id="7" name="Picture 2" descr="Image result for twitter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9650" y="1115709"/>
            <a:ext cx="319952" cy="257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図 7"/>
          <p:cNvPicPr>
            <a:picLocks noChangeAspect="1"/>
          </p:cNvPicPr>
          <p:nvPr/>
        </p:nvPicPr>
        <p:blipFill rotWithShape="1">
          <a:blip r:embed="rId2"/>
          <a:srcRect l="34" t="10061" r="49299" b="16969"/>
          <a:stretch/>
        </p:blipFill>
        <p:spPr>
          <a:xfrm>
            <a:off x="5900539" y="1476442"/>
            <a:ext cx="1070428" cy="1018880"/>
          </a:xfrm>
          <a:prstGeom prst="rect">
            <a:avLst/>
          </a:prstGeom>
        </p:spPr>
      </p:pic>
      <p:sp>
        <p:nvSpPr>
          <p:cNvPr id="9" name="テキスト ボックス 6"/>
          <p:cNvSpPr txBox="1"/>
          <p:nvPr/>
        </p:nvSpPr>
        <p:spPr>
          <a:xfrm>
            <a:off x="5677240" y="2591507"/>
            <a:ext cx="14940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80000"/>
              </a:lnSpc>
            </a:pP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cs typeface="Microsoft Himalaya" panose="01010100010101010101" pitchFamily="2" charset="0"/>
              </a:rPr>
              <a:t>@</a:t>
            </a:r>
            <a:r>
              <a:rPr lang="en-US" altLang="ja-JP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cs typeface="Microsoft Himalaya" panose="01010100010101010101" pitchFamily="2" charset="0"/>
              </a:rPr>
              <a:t>tliqun</a:t>
            </a: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cs typeface="Microsoft Himalaya" panose="01010100010101010101" pitchFamily="2" charset="0"/>
              </a:rPr>
              <a:t>:</a:t>
            </a:r>
          </a:p>
          <a:p>
            <a:pPr algn="ctr">
              <a:lnSpc>
                <a:spcPct val="80000"/>
              </a:lnSpc>
            </a:pPr>
            <a:r>
              <a:rPr lang="en-US" altLang="ja-JP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cs typeface="Microsoft Himalaya" panose="01010100010101010101" pitchFamily="2" charset="0"/>
              </a:rPr>
              <a:t>Visit and find </a:t>
            </a:r>
            <a:r>
              <a:rPr lang="en-US" altLang="ja-JP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cs typeface="Microsoft Himalaya" panose="01010100010101010101" pitchFamily="2" charset="0"/>
              </a:rPr>
              <a:t>my sentiment of</a:t>
            </a:r>
          </a:p>
          <a:p>
            <a:pPr algn="ctr">
              <a:lnSpc>
                <a:spcPct val="80000"/>
              </a:lnSpc>
            </a:pPr>
            <a:r>
              <a:rPr lang="en-US" altLang="ja-JP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cs typeface="Microsoft Himalaya" panose="01010100010101010101" pitchFamily="2" charset="0"/>
              </a:rPr>
              <a:t>u</a:t>
            </a:r>
            <a:r>
              <a:rPr lang="en-US" altLang="ja-JP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avanese Text" panose="02000000000000000000" pitchFamily="2" charset="0"/>
                <a:cs typeface="Microsoft Himalaya" panose="01010100010101010101" pitchFamily="2" charset="0"/>
              </a:rPr>
              <a:t>nhappy 0.24</a:t>
            </a:r>
            <a:endParaRPr lang="en-US" altLang="ja-JP" sz="1100" dirty="0" smtClean="0">
              <a:solidFill>
                <a:schemeClr val="tx1">
                  <a:lumMod val="50000"/>
                  <a:lumOff val="50000"/>
                </a:schemeClr>
              </a:solidFill>
              <a:latin typeface="Javanese Text" panose="02000000000000000000" pitchFamily="2" charset="0"/>
              <a:cs typeface="Microsoft Himalaya" panose="01010100010101010101" pitchFamily="2" charset="0"/>
            </a:endParaRPr>
          </a:p>
          <a:p>
            <a:pPr algn="ctr">
              <a:lnSpc>
                <a:spcPct val="80000"/>
              </a:lnSpc>
            </a:pPr>
            <a:r>
              <a:rPr lang="en-US" altLang="ja-JP" sz="1200" u="sng" dirty="0" smtClean="0">
                <a:solidFill>
                  <a:schemeClr val="accent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http</a:t>
            </a:r>
            <a:r>
              <a:rPr lang="en-US" altLang="ja-JP" sz="1200" u="sng" dirty="0" smtClean="0">
                <a:solidFill>
                  <a:schemeClr val="accent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://sentiments-in-ar-standy</a:t>
            </a:r>
            <a:r>
              <a:rPr lang="en-US" altLang="ja-JP" sz="1200" u="sng" dirty="0" smtClean="0">
                <a:solidFill>
                  <a:schemeClr val="accent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/</a:t>
            </a:r>
          </a:p>
          <a:p>
            <a:pPr algn="ctr">
              <a:lnSpc>
                <a:spcPct val="80000"/>
              </a:lnSpc>
            </a:pPr>
            <a:r>
              <a:rPr lang="en-US" altLang="ja-JP" sz="1200" u="sng" dirty="0" smtClean="0">
                <a:solidFill>
                  <a:schemeClr val="accent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#N=35</a:t>
            </a:r>
            <a:r>
              <a:rPr lang="ja-JP" altLang="en-US" sz="1200" u="sng" dirty="0" smtClean="0">
                <a:solidFill>
                  <a:schemeClr val="accent1"/>
                </a:solidFill>
                <a:latin typeface="Ebrima" panose="02000000000000000000" pitchFamily="2" charset="0"/>
                <a:cs typeface="Ebrima" panose="02000000000000000000" pitchFamily="2" charset="0"/>
              </a:rPr>
              <a:t>ﾟ</a:t>
            </a:r>
            <a:r>
              <a:rPr lang="en-US" altLang="ja-JP" sz="1200" u="sng" dirty="0">
                <a:solidFill>
                  <a:schemeClr val="accent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30’ </a:t>
            </a:r>
            <a:r>
              <a:rPr lang="en-US" altLang="ja-JP" sz="1200" u="sng" dirty="0" smtClean="0">
                <a:solidFill>
                  <a:schemeClr val="accent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12.1”</a:t>
            </a:r>
          </a:p>
          <a:p>
            <a:pPr algn="ctr">
              <a:lnSpc>
                <a:spcPct val="80000"/>
              </a:lnSpc>
            </a:pPr>
            <a:r>
              <a:rPr lang="en-US" altLang="ja-JP" sz="1200" u="sng" dirty="0" smtClean="0">
                <a:solidFill>
                  <a:schemeClr val="accent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&amp;E=137 </a:t>
            </a:r>
            <a:r>
              <a:rPr lang="en-US" altLang="ja-JP" sz="1200" u="sng" dirty="0">
                <a:solidFill>
                  <a:schemeClr val="accent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36’ 54.2</a:t>
            </a:r>
            <a:r>
              <a:rPr lang="en-US" altLang="ja-JP" sz="1200" u="sng" dirty="0" smtClean="0">
                <a:solidFill>
                  <a:schemeClr val="accent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”</a:t>
            </a:r>
          </a:p>
          <a:p>
            <a:pPr algn="ctr">
              <a:lnSpc>
                <a:spcPct val="80000"/>
              </a:lnSpc>
            </a:pPr>
            <a:r>
              <a:rPr lang="en-US" altLang="ja-JP" sz="1200" u="sng" dirty="0" smtClean="0">
                <a:solidFill>
                  <a:schemeClr val="accent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&amp;t=@</a:t>
            </a:r>
            <a:r>
              <a:rPr lang="en-US" altLang="ja-JP" sz="1200" u="sng" dirty="0" err="1" smtClean="0">
                <a:solidFill>
                  <a:schemeClr val="accent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tliqun</a:t>
            </a:r>
            <a:endParaRPr lang="en-US" altLang="ja-JP" sz="1200" u="sng" dirty="0">
              <a:solidFill>
                <a:schemeClr val="accent1"/>
              </a:solidFill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 rotWithShape="1">
          <a:blip r:embed="rId5"/>
          <a:srcRect l="36963" t="9212" r="1381" b="10910"/>
          <a:stretch/>
        </p:blipFill>
        <p:spPr>
          <a:xfrm>
            <a:off x="8762517" y="446442"/>
            <a:ext cx="1462733" cy="1252457"/>
          </a:xfrm>
          <a:prstGeom prst="rect">
            <a:avLst/>
          </a:prstGeom>
        </p:spPr>
      </p:pic>
      <p:pic>
        <p:nvPicPr>
          <p:cNvPr id="13" name="図 12"/>
          <p:cNvPicPr>
            <a:picLocks noChangeAspect="1"/>
          </p:cNvPicPr>
          <p:nvPr/>
        </p:nvPicPr>
        <p:blipFill rotWithShape="1">
          <a:blip r:embed="rId6"/>
          <a:srcRect l="11481" t="20807" r="60000" b="6111"/>
          <a:stretch/>
        </p:blipFill>
        <p:spPr>
          <a:xfrm>
            <a:off x="10840931" y="1851202"/>
            <a:ext cx="893297" cy="1512954"/>
          </a:xfrm>
          <a:prstGeom prst="rect">
            <a:avLst/>
          </a:prstGeom>
        </p:spPr>
      </p:pic>
      <p:grpSp>
        <p:nvGrpSpPr>
          <p:cNvPr id="33" name="グループ化 32"/>
          <p:cNvGrpSpPr/>
          <p:nvPr/>
        </p:nvGrpSpPr>
        <p:grpSpPr>
          <a:xfrm>
            <a:off x="679924" y="2122198"/>
            <a:ext cx="221174" cy="551901"/>
            <a:chOff x="336832" y="2595034"/>
            <a:chExt cx="344784" cy="867833"/>
          </a:xfrm>
        </p:grpSpPr>
        <p:sp>
          <p:nvSpPr>
            <p:cNvPr id="15" name="円/楕円 14"/>
            <p:cNvSpPr/>
            <p:nvPr/>
          </p:nvSpPr>
          <p:spPr>
            <a:xfrm>
              <a:off x="421029" y="2595034"/>
              <a:ext cx="187030" cy="1839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角丸四角形 16"/>
            <p:cNvSpPr/>
            <p:nvPr/>
          </p:nvSpPr>
          <p:spPr>
            <a:xfrm>
              <a:off x="426315" y="2794175"/>
              <a:ext cx="169111" cy="33002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角丸四角形 18"/>
            <p:cNvSpPr/>
            <p:nvPr/>
          </p:nvSpPr>
          <p:spPr>
            <a:xfrm>
              <a:off x="426316" y="30304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角丸四角形 19"/>
            <p:cNvSpPr/>
            <p:nvPr/>
          </p:nvSpPr>
          <p:spPr>
            <a:xfrm>
              <a:off x="522210" y="30304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角丸四角形 22"/>
            <p:cNvSpPr/>
            <p:nvPr/>
          </p:nvSpPr>
          <p:spPr>
            <a:xfrm>
              <a:off x="336832" y="2816222"/>
              <a:ext cx="65089" cy="346491"/>
            </a:xfrm>
            <a:prstGeom prst="roundRect">
              <a:avLst>
                <a:gd name="adj" fmla="val 3617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角丸四角形 23"/>
            <p:cNvSpPr/>
            <p:nvPr/>
          </p:nvSpPr>
          <p:spPr>
            <a:xfrm>
              <a:off x="616527" y="2814048"/>
              <a:ext cx="65089" cy="34649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角丸四角形 24"/>
            <p:cNvSpPr/>
            <p:nvPr/>
          </p:nvSpPr>
          <p:spPr>
            <a:xfrm>
              <a:off x="337121" y="2789012"/>
              <a:ext cx="343889" cy="938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8" name="グループ化 17"/>
          <p:cNvGrpSpPr/>
          <p:nvPr/>
        </p:nvGrpSpPr>
        <p:grpSpPr>
          <a:xfrm>
            <a:off x="7780834" y="1169971"/>
            <a:ext cx="132822" cy="270629"/>
            <a:chOff x="489232" y="2747434"/>
            <a:chExt cx="344784" cy="867833"/>
          </a:xfrm>
        </p:grpSpPr>
        <p:sp>
          <p:nvSpPr>
            <p:cNvPr id="26" name="円/楕円 25"/>
            <p:cNvSpPr/>
            <p:nvPr/>
          </p:nvSpPr>
          <p:spPr>
            <a:xfrm>
              <a:off x="573429" y="2747434"/>
              <a:ext cx="187030" cy="1839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角丸四角形 26"/>
            <p:cNvSpPr/>
            <p:nvPr/>
          </p:nvSpPr>
          <p:spPr>
            <a:xfrm>
              <a:off x="578715" y="2946575"/>
              <a:ext cx="169111" cy="33002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角丸四角形 27"/>
            <p:cNvSpPr/>
            <p:nvPr/>
          </p:nvSpPr>
          <p:spPr>
            <a:xfrm>
              <a:off x="578716" y="31828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角丸四角形 28"/>
            <p:cNvSpPr/>
            <p:nvPr/>
          </p:nvSpPr>
          <p:spPr>
            <a:xfrm>
              <a:off x="674610" y="31828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角丸四角形 29"/>
            <p:cNvSpPr/>
            <p:nvPr/>
          </p:nvSpPr>
          <p:spPr>
            <a:xfrm>
              <a:off x="489232" y="2968622"/>
              <a:ext cx="65089" cy="346491"/>
            </a:xfrm>
            <a:prstGeom prst="roundRect">
              <a:avLst>
                <a:gd name="adj" fmla="val 3617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31" name="角丸四角形 30"/>
            <p:cNvSpPr/>
            <p:nvPr/>
          </p:nvSpPr>
          <p:spPr>
            <a:xfrm>
              <a:off x="768927" y="2966448"/>
              <a:ext cx="65089" cy="34649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32" name="角丸四角形 31"/>
            <p:cNvSpPr/>
            <p:nvPr/>
          </p:nvSpPr>
          <p:spPr>
            <a:xfrm>
              <a:off x="489521" y="2941412"/>
              <a:ext cx="343889" cy="938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34" name="グループ化 33"/>
          <p:cNvGrpSpPr/>
          <p:nvPr/>
        </p:nvGrpSpPr>
        <p:grpSpPr>
          <a:xfrm>
            <a:off x="7780834" y="1701443"/>
            <a:ext cx="132822" cy="270629"/>
            <a:chOff x="489232" y="2747434"/>
            <a:chExt cx="344784" cy="867833"/>
          </a:xfrm>
        </p:grpSpPr>
        <p:sp>
          <p:nvSpPr>
            <p:cNvPr id="35" name="円/楕円 34"/>
            <p:cNvSpPr/>
            <p:nvPr/>
          </p:nvSpPr>
          <p:spPr>
            <a:xfrm>
              <a:off x="573429" y="2747434"/>
              <a:ext cx="187030" cy="1839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6" name="角丸四角形 35"/>
            <p:cNvSpPr/>
            <p:nvPr/>
          </p:nvSpPr>
          <p:spPr>
            <a:xfrm>
              <a:off x="578715" y="2946575"/>
              <a:ext cx="169111" cy="33002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37" name="角丸四角形 36"/>
            <p:cNvSpPr/>
            <p:nvPr/>
          </p:nvSpPr>
          <p:spPr>
            <a:xfrm>
              <a:off x="578716" y="31828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38" name="角丸四角形 37"/>
            <p:cNvSpPr/>
            <p:nvPr/>
          </p:nvSpPr>
          <p:spPr>
            <a:xfrm>
              <a:off x="674610" y="31828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角丸四角形 38"/>
            <p:cNvSpPr/>
            <p:nvPr/>
          </p:nvSpPr>
          <p:spPr>
            <a:xfrm>
              <a:off x="489232" y="2968622"/>
              <a:ext cx="65089" cy="346491"/>
            </a:xfrm>
            <a:prstGeom prst="roundRect">
              <a:avLst>
                <a:gd name="adj" fmla="val 3617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40" name="角丸四角形 39"/>
            <p:cNvSpPr/>
            <p:nvPr/>
          </p:nvSpPr>
          <p:spPr>
            <a:xfrm>
              <a:off x="768927" y="2966448"/>
              <a:ext cx="65089" cy="34649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41" name="角丸四角形 40"/>
            <p:cNvSpPr/>
            <p:nvPr/>
          </p:nvSpPr>
          <p:spPr>
            <a:xfrm>
              <a:off x="489521" y="2941412"/>
              <a:ext cx="343889" cy="938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42" name="グループ化 41"/>
          <p:cNvGrpSpPr/>
          <p:nvPr/>
        </p:nvGrpSpPr>
        <p:grpSpPr>
          <a:xfrm>
            <a:off x="7780834" y="2232915"/>
            <a:ext cx="132822" cy="270629"/>
            <a:chOff x="489232" y="2747434"/>
            <a:chExt cx="344784" cy="867833"/>
          </a:xfrm>
        </p:grpSpPr>
        <p:sp>
          <p:nvSpPr>
            <p:cNvPr id="43" name="円/楕円 42"/>
            <p:cNvSpPr/>
            <p:nvPr/>
          </p:nvSpPr>
          <p:spPr>
            <a:xfrm>
              <a:off x="573429" y="2747434"/>
              <a:ext cx="187030" cy="1839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角丸四角形 43"/>
            <p:cNvSpPr/>
            <p:nvPr/>
          </p:nvSpPr>
          <p:spPr>
            <a:xfrm>
              <a:off x="578715" y="2946575"/>
              <a:ext cx="169111" cy="33002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角丸四角形 44"/>
            <p:cNvSpPr/>
            <p:nvPr/>
          </p:nvSpPr>
          <p:spPr>
            <a:xfrm>
              <a:off x="578716" y="31828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角丸四角形 45"/>
            <p:cNvSpPr/>
            <p:nvPr/>
          </p:nvSpPr>
          <p:spPr>
            <a:xfrm>
              <a:off x="674610" y="31828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47" name="角丸四角形 46"/>
            <p:cNvSpPr/>
            <p:nvPr/>
          </p:nvSpPr>
          <p:spPr>
            <a:xfrm>
              <a:off x="489232" y="2968622"/>
              <a:ext cx="65089" cy="346491"/>
            </a:xfrm>
            <a:prstGeom prst="roundRect">
              <a:avLst>
                <a:gd name="adj" fmla="val 3617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48" name="角丸四角形 47"/>
            <p:cNvSpPr/>
            <p:nvPr/>
          </p:nvSpPr>
          <p:spPr>
            <a:xfrm>
              <a:off x="768927" y="2966448"/>
              <a:ext cx="65089" cy="34649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角丸四角形 48"/>
            <p:cNvSpPr/>
            <p:nvPr/>
          </p:nvSpPr>
          <p:spPr>
            <a:xfrm>
              <a:off x="489521" y="2941412"/>
              <a:ext cx="343889" cy="938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50" name="グループ化 49"/>
          <p:cNvGrpSpPr/>
          <p:nvPr/>
        </p:nvGrpSpPr>
        <p:grpSpPr>
          <a:xfrm>
            <a:off x="7780834" y="2764386"/>
            <a:ext cx="132822" cy="270629"/>
            <a:chOff x="489232" y="2747434"/>
            <a:chExt cx="344784" cy="867833"/>
          </a:xfrm>
        </p:grpSpPr>
        <p:sp>
          <p:nvSpPr>
            <p:cNvPr id="51" name="円/楕円 50"/>
            <p:cNvSpPr/>
            <p:nvPr/>
          </p:nvSpPr>
          <p:spPr>
            <a:xfrm>
              <a:off x="573429" y="2747434"/>
              <a:ext cx="187030" cy="1839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2" name="角丸四角形 51"/>
            <p:cNvSpPr/>
            <p:nvPr/>
          </p:nvSpPr>
          <p:spPr>
            <a:xfrm>
              <a:off x="578715" y="2946575"/>
              <a:ext cx="169111" cy="33002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53" name="角丸四角形 52"/>
            <p:cNvSpPr/>
            <p:nvPr/>
          </p:nvSpPr>
          <p:spPr>
            <a:xfrm>
              <a:off x="578716" y="31828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角丸四角形 53"/>
            <p:cNvSpPr/>
            <p:nvPr/>
          </p:nvSpPr>
          <p:spPr>
            <a:xfrm>
              <a:off x="674610" y="31828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55" name="角丸四角形 54"/>
            <p:cNvSpPr/>
            <p:nvPr/>
          </p:nvSpPr>
          <p:spPr>
            <a:xfrm>
              <a:off x="489232" y="2968622"/>
              <a:ext cx="65089" cy="346491"/>
            </a:xfrm>
            <a:prstGeom prst="roundRect">
              <a:avLst>
                <a:gd name="adj" fmla="val 3617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角丸四角形 55"/>
            <p:cNvSpPr/>
            <p:nvPr/>
          </p:nvSpPr>
          <p:spPr>
            <a:xfrm>
              <a:off x="768927" y="2966448"/>
              <a:ext cx="65089" cy="34649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57" name="角丸四角形 56"/>
            <p:cNvSpPr/>
            <p:nvPr/>
          </p:nvSpPr>
          <p:spPr>
            <a:xfrm>
              <a:off x="489521" y="2941412"/>
              <a:ext cx="343889" cy="938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58" name="グループ化 57"/>
          <p:cNvGrpSpPr/>
          <p:nvPr/>
        </p:nvGrpSpPr>
        <p:grpSpPr>
          <a:xfrm>
            <a:off x="7780834" y="3295858"/>
            <a:ext cx="132822" cy="270629"/>
            <a:chOff x="489232" y="2747434"/>
            <a:chExt cx="344784" cy="867833"/>
          </a:xfrm>
        </p:grpSpPr>
        <p:sp>
          <p:nvSpPr>
            <p:cNvPr id="59" name="円/楕円 58"/>
            <p:cNvSpPr/>
            <p:nvPr/>
          </p:nvSpPr>
          <p:spPr>
            <a:xfrm>
              <a:off x="573429" y="2747434"/>
              <a:ext cx="187030" cy="1839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0" name="角丸四角形 59"/>
            <p:cNvSpPr/>
            <p:nvPr/>
          </p:nvSpPr>
          <p:spPr>
            <a:xfrm>
              <a:off x="578715" y="2946575"/>
              <a:ext cx="169111" cy="33002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61" name="角丸四角形 60"/>
            <p:cNvSpPr/>
            <p:nvPr/>
          </p:nvSpPr>
          <p:spPr>
            <a:xfrm>
              <a:off x="578716" y="31828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62" name="角丸四角形 61"/>
            <p:cNvSpPr/>
            <p:nvPr/>
          </p:nvSpPr>
          <p:spPr>
            <a:xfrm>
              <a:off x="674610" y="3182809"/>
              <a:ext cx="73217" cy="43245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63" name="角丸四角形 62"/>
            <p:cNvSpPr/>
            <p:nvPr/>
          </p:nvSpPr>
          <p:spPr>
            <a:xfrm>
              <a:off x="489232" y="2968622"/>
              <a:ext cx="65089" cy="346491"/>
            </a:xfrm>
            <a:prstGeom prst="roundRect">
              <a:avLst>
                <a:gd name="adj" fmla="val 3617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64" name="角丸四角形 63"/>
            <p:cNvSpPr/>
            <p:nvPr/>
          </p:nvSpPr>
          <p:spPr>
            <a:xfrm>
              <a:off x="768927" y="2966448"/>
              <a:ext cx="65089" cy="34649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65" name="角丸四角形 64"/>
            <p:cNvSpPr/>
            <p:nvPr/>
          </p:nvSpPr>
          <p:spPr>
            <a:xfrm>
              <a:off x="489521" y="2941412"/>
              <a:ext cx="343889" cy="9383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pic>
        <p:nvPicPr>
          <p:cNvPr id="68" name="図 67"/>
          <p:cNvPicPr>
            <a:picLocks noChangeAspect="1"/>
          </p:cNvPicPr>
          <p:nvPr/>
        </p:nvPicPr>
        <p:blipFill rotWithShape="1">
          <a:blip r:embed="rId7"/>
          <a:srcRect l="33951" t="21481" r="31152" b="21976"/>
          <a:stretch/>
        </p:blipFill>
        <p:spPr>
          <a:xfrm>
            <a:off x="3499710" y="1806405"/>
            <a:ext cx="1560564" cy="1685703"/>
          </a:xfrm>
          <a:prstGeom prst="rect">
            <a:avLst/>
          </a:prstGeom>
        </p:spPr>
      </p:pic>
      <p:sp>
        <p:nvSpPr>
          <p:cNvPr id="72" name="テキスト ボックス 6"/>
          <p:cNvSpPr txBox="1"/>
          <p:nvPr/>
        </p:nvSpPr>
        <p:spPr>
          <a:xfrm>
            <a:off x="3266176" y="1097633"/>
            <a:ext cx="2052273" cy="807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50000"/>
              </a:lnSpc>
            </a:pPr>
            <a:r>
              <a:rPr lang="en-US" altLang="ja-JP" sz="2800" dirty="0" smtClean="0">
                <a:solidFill>
                  <a:schemeClr val="bg2"/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Take a picture</a:t>
            </a:r>
          </a:p>
          <a:p>
            <a:pPr algn="ctr">
              <a:lnSpc>
                <a:spcPct val="50000"/>
              </a:lnSpc>
            </a:pPr>
            <a:r>
              <a:rPr lang="en-US" altLang="ja-JP" sz="20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To person </a:t>
            </a:r>
          </a:p>
          <a:p>
            <a:pPr algn="ctr">
              <a:lnSpc>
                <a:spcPct val="50000"/>
              </a:lnSpc>
            </a:pPr>
            <a:r>
              <a:rPr lang="en-US" altLang="ja-JP" sz="20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who find </a:t>
            </a:r>
          </a:p>
          <a:p>
            <a:pPr algn="ctr">
              <a:lnSpc>
                <a:spcPct val="50000"/>
              </a:lnSpc>
            </a:pPr>
            <a:r>
              <a:rPr lang="en-US" altLang="ja-JP" sz="2000" dirty="0" smtClean="0">
                <a:solidFill>
                  <a:schemeClr val="bg1">
                    <a:lumMod val="65000"/>
                  </a:schemeClr>
                </a:solidFill>
                <a:latin typeface="Microsoft Himalaya" panose="01010100010101010101" pitchFamily="2" charset="0"/>
                <a:ea typeface="Microsoft Himalaya" panose="01010100010101010101" pitchFamily="2" charset="0"/>
                <a:cs typeface="Microsoft Himalaya" panose="01010100010101010101" pitchFamily="2" charset="0"/>
              </a:rPr>
              <a:t>your sentiment</a:t>
            </a:r>
            <a:endParaRPr lang="en-US" altLang="ja-JP" sz="2000" dirty="0">
              <a:solidFill>
                <a:schemeClr val="bg1">
                  <a:lumMod val="65000"/>
                </a:schemeClr>
              </a:solidFill>
              <a:latin typeface="Microsoft Himalaya" panose="01010100010101010101" pitchFamily="2" charset="0"/>
              <a:ea typeface="Microsoft Himalaya" panose="01010100010101010101" pitchFamily="2" charset="0"/>
              <a:cs typeface="Microsoft Himalaya" panose="01010100010101010101" pitchFamily="2" charset="0"/>
            </a:endParaRPr>
          </a:p>
        </p:txBody>
      </p:sp>
      <p:pic>
        <p:nvPicPr>
          <p:cNvPr id="74" name="図 73"/>
          <p:cNvPicPr>
            <a:picLocks noChangeAspect="1"/>
          </p:cNvPicPr>
          <p:nvPr/>
        </p:nvPicPr>
        <p:blipFill rotWithShape="1">
          <a:blip r:embed="rId5"/>
          <a:srcRect l="36963" t="9212" r="1381" b="10910"/>
          <a:stretch/>
        </p:blipFill>
        <p:spPr>
          <a:xfrm>
            <a:off x="8762517" y="1893623"/>
            <a:ext cx="1462733" cy="1252457"/>
          </a:xfrm>
          <a:prstGeom prst="rect">
            <a:avLst/>
          </a:prstGeom>
        </p:spPr>
      </p:pic>
      <p:sp>
        <p:nvSpPr>
          <p:cNvPr id="75" name="フリーフォーム 74"/>
          <p:cNvSpPr/>
          <p:nvPr/>
        </p:nvSpPr>
        <p:spPr>
          <a:xfrm>
            <a:off x="9524821" y="2025520"/>
            <a:ext cx="41752" cy="591611"/>
          </a:xfrm>
          <a:custGeom>
            <a:avLst/>
            <a:gdLst>
              <a:gd name="connsiteX0" fmla="*/ 0 w 101600"/>
              <a:gd name="connsiteY0" fmla="*/ 0 h 925513"/>
              <a:gd name="connsiteX1" fmla="*/ 17463 w 101600"/>
              <a:gd name="connsiteY1" fmla="*/ 876300 h 925513"/>
              <a:gd name="connsiteX2" fmla="*/ 31750 w 101600"/>
              <a:gd name="connsiteY2" fmla="*/ 925513 h 925513"/>
              <a:gd name="connsiteX3" fmla="*/ 101600 w 101600"/>
              <a:gd name="connsiteY3" fmla="*/ 912813 h 925513"/>
              <a:gd name="connsiteX4" fmla="*/ 0 w 101600"/>
              <a:gd name="connsiteY4" fmla="*/ 0 h 925513"/>
              <a:gd name="connsiteX0" fmla="*/ 0 w 101600"/>
              <a:gd name="connsiteY0" fmla="*/ 0 h 925513"/>
              <a:gd name="connsiteX1" fmla="*/ 17463 w 101600"/>
              <a:gd name="connsiteY1" fmla="*/ 876300 h 925513"/>
              <a:gd name="connsiteX2" fmla="*/ 31750 w 101600"/>
              <a:gd name="connsiteY2" fmla="*/ 925513 h 925513"/>
              <a:gd name="connsiteX3" fmla="*/ 101600 w 101600"/>
              <a:gd name="connsiteY3" fmla="*/ 912813 h 925513"/>
              <a:gd name="connsiteX4" fmla="*/ 31750 w 101600"/>
              <a:gd name="connsiteY4" fmla="*/ 4763 h 925513"/>
              <a:gd name="connsiteX5" fmla="*/ 0 w 101600"/>
              <a:gd name="connsiteY5" fmla="*/ 0 h 925513"/>
              <a:gd name="connsiteX0" fmla="*/ 0 w 101600"/>
              <a:gd name="connsiteY0" fmla="*/ 4762 h 930275"/>
              <a:gd name="connsiteX1" fmla="*/ 17463 w 101600"/>
              <a:gd name="connsiteY1" fmla="*/ 881062 h 930275"/>
              <a:gd name="connsiteX2" fmla="*/ 31750 w 101600"/>
              <a:gd name="connsiteY2" fmla="*/ 930275 h 930275"/>
              <a:gd name="connsiteX3" fmla="*/ 101600 w 101600"/>
              <a:gd name="connsiteY3" fmla="*/ 917575 h 930275"/>
              <a:gd name="connsiteX4" fmla="*/ 26987 w 101600"/>
              <a:gd name="connsiteY4" fmla="*/ 0 h 930275"/>
              <a:gd name="connsiteX5" fmla="*/ 0 w 101600"/>
              <a:gd name="connsiteY5" fmla="*/ 4762 h 93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1600" h="930275">
                <a:moveTo>
                  <a:pt x="0" y="4762"/>
                </a:moveTo>
                <a:lnTo>
                  <a:pt x="17463" y="881062"/>
                </a:lnTo>
                <a:lnTo>
                  <a:pt x="31750" y="930275"/>
                </a:lnTo>
                <a:lnTo>
                  <a:pt x="101600" y="917575"/>
                </a:lnTo>
                <a:cubicBezTo>
                  <a:pt x="74083" y="669396"/>
                  <a:pt x="54504" y="248179"/>
                  <a:pt x="26987" y="0"/>
                </a:cubicBezTo>
                <a:lnTo>
                  <a:pt x="0" y="47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glow rad="152400">
              <a:schemeClr val="bg1">
                <a:alpha val="49000"/>
              </a:scheme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78" name="グループ化 77"/>
          <p:cNvGrpSpPr/>
          <p:nvPr/>
        </p:nvGrpSpPr>
        <p:grpSpPr>
          <a:xfrm>
            <a:off x="8762517" y="3340804"/>
            <a:ext cx="1462733" cy="1252457"/>
            <a:chOff x="6061521" y="1974566"/>
            <a:chExt cx="2280221" cy="1969418"/>
          </a:xfrm>
        </p:grpSpPr>
        <p:pic>
          <p:nvPicPr>
            <p:cNvPr id="79" name="図 78"/>
            <p:cNvPicPr>
              <a:picLocks noChangeAspect="1"/>
            </p:cNvPicPr>
            <p:nvPr/>
          </p:nvPicPr>
          <p:blipFill rotWithShape="1">
            <a:blip r:embed="rId5"/>
            <a:srcRect l="36963" t="9212" r="1381" b="10910"/>
            <a:stretch/>
          </p:blipFill>
          <p:spPr>
            <a:xfrm>
              <a:off x="6061521" y="1974566"/>
              <a:ext cx="2280221" cy="1969418"/>
            </a:xfrm>
            <a:prstGeom prst="rect">
              <a:avLst/>
            </a:prstGeom>
          </p:spPr>
        </p:pic>
        <p:sp>
          <p:nvSpPr>
            <p:cNvPr id="80" name="フリーフォーム 79"/>
            <p:cNvSpPr/>
            <p:nvPr/>
          </p:nvSpPr>
          <p:spPr>
            <a:xfrm>
              <a:off x="7249859" y="2181967"/>
              <a:ext cx="65087" cy="930275"/>
            </a:xfrm>
            <a:custGeom>
              <a:avLst/>
              <a:gdLst>
                <a:gd name="connsiteX0" fmla="*/ 0 w 101600"/>
                <a:gd name="connsiteY0" fmla="*/ 0 h 925513"/>
                <a:gd name="connsiteX1" fmla="*/ 17463 w 101600"/>
                <a:gd name="connsiteY1" fmla="*/ 876300 h 925513"/>
                <a:gd name="connsiteX2" fmla="*/ 31750 w 101600"/>
                <a:gd name="connsiteY2" fmla="*/ 925513 h 925513"/>
                <a:gd name="connsiteX3" fmla="*/ 101600 w 101600"/>
                <a:gd name="connsiteY3" fmla="*/ 912813 h 925513"/>
                <a:gd name="connsiteX4" fmla="*/ 0 w 101600"/>
                <a:gd name="connsiteY4" fmla="*/ 0 h 925513"/>
                <a:gd name="connsiteX0" fmla="*/ 0 w 101600"/>
                <a:gd name="connsiteY0" fmla="*/ 0 h 925513"/>
                <a:gd name="connsiteX1" fmla="*/ 17463 w 101600"/>
                <a:gd name="connsiteY1" fmla="*/ 876300 h 925513"/>
                <a:gd name="connsiteX2" fmla="*/ 31750 w 101600"/>
                <a:gd name="connsiteY2" fmla="*/ 925513 h 925513"/>
                <a:gd name="connsiteX3" fmla="*/ 101600 w 101600"/>
                <a:gd name="connsiteY3" fmla="*/ 912813 h 925513"/>
                <a:gd name="connsiteX4" fmla="*/ 31750 w 101600"/>
                <a:gd name="connsiteY4" fmla="*/ 4763 h 925513"/>
                <a:gd name="connsiteX5" fmla="*/ 0 w 101600"/>
                <a:gd name="connsiteY5" fmla="*/ 0 h 925513"/>
                <a:gd name="connsiteX0" fmla="*/ 0 w 101600"/>
                <a:gd name="connsiteY0" fmla="*/ 4762 h 930275"/>
                <a:gd name="connsiteX1" fmla="*/ 17463 w 101600"/>
                <a:gd name="connsiteY1" fmla="*/ 881062 h 930275"/>
                <a:gd name="connsiteX2" fmla="*/ 31750 w 101600"/>
                <a:gd name="connsiteY2" fmla="*/ 930275 h 930275"/>
                <a:gd name="connsiteX3" fmla="*/ 101600 w 101600"/>
                <a:gd name="connsiteY3" fmla="*/ 917575 h 930275"/>
                <a:gd name="connsiteX4" fmla="*/ 26987 w 101600"/>
                <a:gd name="connsiteY4" fmla="*/ 0 h 930275"/>
                <a:gd name="connsiteX5" fmla="*/ 0 w 101600"/>
                <a:gd name="connsiteY5" fmla="*/ 4762 h 93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600" h="930275">
                  <a:moveTo>
                    <a:pt x="0" y="4762"/>
                  </a:moveTo>
                  <a:lnTo>
                    <a:pt x="17463" y="881062"/>
                  </a:lnTo>
                  <a:lnTo>
                    <a:pt x="31750" y="930275"/>
                  </a:lnTo>
                  <a:lnTo>
                    <a:pt x="101600" y="917575"/>
                  </a:lnTo>
                  <a:cubicBezTo>
                    <a:pt x="74083" y="669396"/>
                    <a:pt x="54504" y="248179"/>
                    <a:pt x="26987" y="0"/>
                  </a:cubicBezTo>
                  <a:lnTo>
                    <a:pt x="0" y="476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glow rad="152400">
                <a:schemeClr val="bg1">
                  <a:alpha val="49000"/>
                </a:schemeClr>
              </a:glo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81" name="図 80"/>
            <p:cNvPicPr>
              <a:picLocks noChangeAspect="1"/>
            </p:cNvPicPr>
            <p:nvPr/>
          </p:nvPicPr>
          <p:blipFill rotWithShape="1">
            <a:blip r:embed="rId2"/>
            <a:srcRect l="34" t="10061" r="49299" b="16969"/>
            <a:stretch/>
          </p:blipFill>
          <p:spPr>
            <a:xfrm>
              <a:off x="6766025" y="3089023"/>
              <a:ext cx="840091" cy="806594"/>
            </a:xfrm>
            <a:prstGeom prst="rect">
              <a:avLst/>
            </a:prstGeom>
          </p:spPr>
        </p:pic>
      </p:grpSp>
      <p:pic>
        <p:nvPicPr>
          <p:cNvPr id="82" name="図 81"/>
          <p:cNvPicPr>
            <a:picLocks noChangeAspect="1"/>
          </p:cNvPicPr>
          <p:nvPr/>
        </p:nvPicPr>
        <p:blipFill rotWithShape="1">
          <a:blip r:embed="rId7"/>
          <a:srcRect l="33951" t="21481" r="31152" b="21976"/>
          <a:stretch/>
        </p:blipFill>
        <p:spPr>
          <a:xfrm>
            <a:off x="9001069" y="3460875"/>
            <a:ext cx="958602" cy="1035471"/>
          </a:xfrm>
          <a:prstGeom prst="rect">
            <a:avLst/>
          </a:prstGeom>
          <a:effectLst>
            <a:glow rad="228600">
              <a:schemeClr val="bg1"/>
            </a:glow>
          </a:effectLst>
        </p:spPr>
      </p:pic>
      <p:pic>
        <p:nvPicPr>
          <p:cNvPr id="10" name="Picture 2" descr="Image result for twitter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0403" y="3217538"/>
            <a:ext cx="256578" cy="206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フリーフォーム 70"/>
          <p:cNvSpPr/>
          <p:nvPr/>
        </p:nvSpPr>
        <p:spPr>
          <a:xfrm flipH="1">
            <a:off x="1765873" y="3046522"/>
            <a:ext cx="1110884" cy="404602"/>
          </a:xfrm>
          <a:custGeom>
            <a:avLst/>
            <a:gdLst>
              <a:gd name="connsiteX0" fmla="*/ 16933 w 1058333"/>
              <a:gd name="connsiteY0" fmla="*/ 16934 h 423334"/>
              <a:gd name="connsiteX1" fmla="*/ 1049866 w 1058333"/>
              <a:gd name="connsiteY1" fmla="*/ 0 h 423334"/>
              <a:gd name="connsiteX2" fmla="*/ 1058333 w 1058333"/>
              <a:gd name="connsiteY2" fmla="*/ 423334 h 423334"/>
              <a:gd name="connsiteX3" fmla="*/ 0 w 1058333"/>
              <a:gd name="connsiteY3" fmla="*/ 397934 h 423334"/>
              <a:gd name="connsiteX4" fmla="*/ 16933 w 1058333"/>
              <a:gd name="connsiteY4" fmla="*/ 16934 h 423334"/>
              <a:gd name="connsiteX0" fmla="*/ 16933 w 1058333"/>
              <a:gd name="connsiteY0" fmla="*/ 16934 h 413809"/>
              <a:gd name="connsiteX1" fmla="*/ 1049866 w 1058333"/>
              <a:gd name="connsiteY1" fmla="*/ 0 h 413809"/>
              <a:gd name="connsiteX2" fmla="*/ 1058333 w 1058333"/>
              <a:gd name="connsiteY2" fmla="*/ 413809 h 413809"/>
              <a:gd name="connsiteX3" fmla="*/ 0 w 1058333"/>
              <a:gd name="connsiteY3" fmla="*/ 397934 h 413809"/>
              <a:gd name="connsiteX4" fmla="*/ 16933 w 1058333"/>
              <a:gd name="connsiteY4" fmla="*/ 16934 h 413809"/>
              <a:gd name="connsiteX0" fmla="*/ 16933 w 1051983"/>
              <a:gd name="connsiteY0" fmla="*/ 16934 h 397934"/>
              <a:gd name="connsiteX1" fmla="*/ 1049866 w 1051983"/>
              <a:gd name="connsiteY1" fmla="*/ 0 h 397934"/>
              <a:gd name="connsiteX2" fmla="*/ 1051983 w 1051983"/>
              <a:gd name="connsiteY2" fmla="*/ 391584 h 397934"/>
              <a:gd name="connsiteX3" fmla="*/ 0 w 1051983"/>
              <a:gd name="connsiteY3" fmla="*/ 397934 h 397934"/>
              <a:gd name="connsiteX4" fmla="*/ 16933 w 1051983"/>
              <a:gd name="connsiteY4" fmla="*/ 16934 h 397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1983" h="397934">
                <a:moveTo>
                  <a:pt x="16933" y="16934"/>
                </a:moveTo>
                <a:lnTo>
                  <a:pt x="1049866" y="0"/>
                </a:lnTo>
                <a:cubicBezTo>
                  <a:pt x="1050572" y="130528"/>
                  <a:pt x="1051277" y="261056"/>
                  <a:pt x="1051983" y="391584"/>
                </a:cubicBezTo>
                <a:lnTo>
                  <a:pt x="0" y="397934"/>
                </a:lnTo>
                <a:lnTo>
                  <a:pt x="16933" y="16934"/>
                </a:lnTo>
                <a:close/>
              </a:path>
            </a:pathLst>
          </a:custGeom>
          <a:gradFill flip="none" rotWithShape="1"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3" name="フリーフォーム 82"/>
          <p:cNvSpPr/>
          <p:nvPr/>
        </p:nvSpPr>
        <p:spPr>
          <a:xfrm>
            <a:off x="1600200" y="3194050"/>
            <a:ext cx="133350" cy="50800"/>
          </a:xfrm>
          <a:custGeom>
            <a:avLst/>
            <a:gdLst>
              <a:gd name="connsiteX0" fmla="*/ 0 w 133350"/>
              <a:gd name="connsiteY0" fmla="*/ 0 h 50800"/>
              <a:gd name="connsiteX1" fmla="*/ 133350 w 133350"/>
              <a:gd name="connsiteY1" fmla="*/ 0 h 50800"/>
              <a:gd name="connsiteX2" fmla="*/ 130175 w 133350"/>
              <a:gd name="connsiteY2" fmla="*/ 50800 h 50800"/>
              <a:gd name="connsiteX3" fmla="*/ 3175 w 133350"/>
              <a:gd name="connsiteY3" fmla="*/ 50800 h 50800"/>
              <a:gd name="connsiteX4" fmla="*/ 0 w 133350"/>
              <a:gd name="connsiteY4" fmla="*/ 0 h 5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3350" h="50800">
                <a:moveTo>
                  <a:pt x="0" y="0"/>
                </a:moveTo>
                <a:lnTo>
                  <a:pt x="133350" y="0"/>
                </a:lnTo>
                <a:lnTo>
                  <a:pt x="130175" y="50800"/>
                </a:lnTo>
                <a:lnTo>
                  <a:pt x="3175" y="508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4" name="アーチ 83"/>
          <p:cNvSpPr/>
          <p:nvPr/>
        </p:nvSpPr>
        <p:spPr>
          <a:xfrm rot="9043287">
            <a:off x="1598760" y="3185032"/>
            <a:ext cx="51472" cy="45719"/>
          </a:xfrm>
          <a:prstGeom prst="blockArc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87" name="アーチ 86"/>
          <p:cNvSpPr/>
          <p:nvPr/>
        </p:nvSpPr>
        <p:spPr>
          <a:xfrm rot="12556713" flipH="1">
            <a:off x="1689237" y="3188206"/>
            <a:ext cx="51472" cy="45719"/>
          </a:xfrm>
          <a:prstGeom prst="blockArc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1" name="正方形/長方形 10"/>
          <p:cNvSpPr/>
          <p:nvPr/>
        </p:nvSpPr>
        <p:spPr>
          <a:xfrm>
            <a:off x="10836120" y="1690254"/>
            <a:ext cx="898108" cy="2018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500" dirty="0" smtClean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Signs of </a:t>
            </a:r>
            <a:r>
              <a:rPr kumimoji="1" lang="en-US" altLang="ja-JP" sz="500" dirty="0" err="1" smtClean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Diserster</a:t>
            </a:r>
            <a:endParaRPr kumimoji="1" lang="ja-JP" altLang="en-US" sz="5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83292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2420</TotalTime>
  <Words>157</Words>
  <Application>Microsoft Office PowerPoint</Application>
  <PresentationFormat>ワイド画面</PresentationFormat>
  <Paragraphs>32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8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11" baseType="lpstr">
      <vt:lpstr>Microsoft YaHei Light</vt:lpstr>
      <vt:lpstr>ＭＳ Ｐゴシック</vt:lpstr>
      <vt:lpstr>Arial</vt:lpstr>
      <vt:lpstr>Calibri</vt:lpstr>
      <vt:lpstr>Calibri Light</vt:lpstr>
      <vt:lpstr>Ebrima</vt:lpstr>
      <vt:lpstr>Javanese Text</vt:lpstr>
      <vt:lpstr>Microsoft Himalaya</vt:lpstr>
      <vt:lpstr>Office テーマ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okada koichi</dc:creator>
  <cp:lastModifiedBy>okada koichi</cp:lastModifiedBy>
  <cp:revision>3</cp:revision>
  <dcterms:created xsi:type="dcterms:W3CDTF">2018-09-26T22:04:08Z</dcterms:created>
  <dcterms:modified xsi:type="dcterms:W3CDTF">2018-09-28T14:25:01Z</dcterms:modified>
</cp:coreProperties>
</file>

<file path=docProps/thumbnail.jpeg>
</file>